
<file path=[Content_Types].xml><?xml version="1.0" encoding="utf-8"?>
<Types xmlns="http://schemas.openxmlformats.org/package/2006/content-types">
  <Default Extension="gif" ContentType="image/gif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8" r:id="rId3"/>
    <p:sldId id="257" r:id="rId4"/>
    <p:sldId id="271" r:id="rId5"/>
    <p:sldId id="272" r:id="rId6"/>
    <p:sldId id="262" r:id="rId7"/>
    <p:sldId id="263" r:id="rId8"/>
    <p:sldId id="265" r:id="rId9"/>
    <p:sldId id="264" r:id="rId10"/>
    <p:sldId id="267" r:id="rId11"/>
    <p:sldId id="268" r:id="rId12"/>
    <p:sldId id="269" r:id="rId13"/>
    <p:sldId id="266" r:id="rId14"/>
    <p:sldId id="275" r:id="rId15"/>
    <p:sldId id="273" r:id="rId16"/>
    <p:sldId id="276" r:id="rId17"/>
    <p:sldId id="278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5" autoAdjust="0"/>
    <p:restoredTop sz="94694"/>
  </p:normalViewPr>
  <p:slideViewPr>
    <p:cSldViewPr snapToGrid="0" snapToObjects="1">
      <p:cViewPr varScale="1">
        <p:scale>
          <a:sx n="81" d="100"/>
          <a:sy n="81" d="100"/>
        </p:scale>
        <p:origin x="74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1CC04-6FE3-4943-B8CF-86FD4F3D83D4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912795-5F55-4BCC-87B8-B55353F16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909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12795-5F55-4BCC-87B8-B55353F167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9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Confidence = prob of B given A = </a:t>
            </a:r>
            <a:r>
              <a:rPr lang="en-US" dirty="0" err="1"/>
              <a:t>support_count</a:t>
            </a:r>
            <a:r>
              <a:rPr lang="en-US" dirty="0"/>
              <a:t>(A U B) / </a:t>
            </a:r>
            <a:r>
              <a:rPr lang="en-US" dirty="0" err="1"/>
              <a:t>support_count</a:t>
            </a:r>
            <a:r>
              <a:rPr lang="en-US" dirty="0"/>
              <a:t>(A)</a:t>
            </a:r>
          </a:p>
          <a:p>
            <a:r>
              <a:rPr lang="en-US" dirty="0"/>
              <a:t>Support = prob itemset occurs in a transaction = </a:t>
            </a:r>
            <a:r>
              <a:rPr lang="en-US" dirty="0" err="1"/>
              <a:t>support_count</a:t>
            </a:r>
            <a:r>
              <a:rPr lang="en-US" dirty="0"/>
              <a:t>(A U B) / N</a:t>
            </a:r>
          </a:p>
          <a:p>
            <a:r>
              <a:rPr lang="en-US" dirty="0"/>
              <a:t>Lift is the same rules in different directions</a:t>
            </a:r>
          </a:p>
          <a:p>
            <a:r>
              <a:rPr lang="en-US" dirty="0"/>
              <a:t>Closed = no super-itemset with same support</a:t>
            </a:r>
          </a:p>
          <a:p>
            <a:r>
              <a:rPr lang="en-US" dirty="0"/>
              <a:t>Maximal = no frequent super-itemset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12795-5F55-4BCC-87B8-B55353F167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4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Lift is the same rules in different directions</a:t>
            </a:r>
          </a:p>
          <a:p>
            <a:r>
              <a:rPr lang="en-US" dirty="0"/>
              <a:t>Closed = no super-itemset with same support</a:t>
            </a:r>
          </a:p>
          <a:p>
            <a:r>
              <a:rPr lang="en-US" dirty="0"/>
              <a:t>Maximal = no frequent super-itemset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12795-5F55-4BCC-87B8-B55353F167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6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Lift is the same rules in different directions</a:t>
            </a:r>
          </a:p>
          <a:p>
            <a:r>
              <a:rPr lang="en-US" dirty="0"/>
              <a:t>Closed = no super-itemset with same support</a:t>
            </a:r>
          </a:p>
          <a:p>
            <a:r>
              <a:rPr lang="en-US" dirty="0"/>
              <a:t>Maximal = no frequent super-itemset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12795-5F55-4BCC-87B8-B55353F167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83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912795-5F55-4BCC-87B8-B55353F167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502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12/11/2019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2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04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12/11/2019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6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12/11/2019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311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12/11/2019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077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160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398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490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813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12/11/2019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09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82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45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EA2DC21-E0AF-40D8-B5CC-1F09F360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E5F33-8F95-0544-BEB5-38B37B0AB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037450"/>
            <a:ext cx="10993549" cy="1066801"/>
          </a:xfrm>
        </p:spPr>
        <p:txBody>
          <a:bodyPr>
            <a:normAutofit/>
          </a:bodyPr>
          <a:lstStyle/>
          <a:p>
            <a:r>
              <a:rPr lang="en-US" dirty="0"/>
              <a:t>A Tale of two Machine-learning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F6ADE-4730-1B4E-9FA5-F051F8361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124566"/>
            <a:ext cx="10993546" cy="525565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FCCE44"/>
                </a:solidFill>
              </a:rPr>
              <a:t>Matt Miller &amp; Kai Blumberg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11B00EC-2A63-48AE-A5DD-6DA6FB7E2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1E4057D-EAC3-4537-95F1-BAECA5945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B44B6CB-4352-43A0-A5FE-AD317DD5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Gapminder - ">
            <a:extLst>
              <a:ext uri="{FF2B5EF4-FFF2-40B4-BE49-F238E27FC236}">
                <a16:creationId xmlns:a16="http://schemas.microsoft.com/office/drawing/2014/main" id="{EE823D19-1FA3-0449-AC0C-E9C1C6955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639" y="1817798"/>
            <a:ext cx="11274641" cy="152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D590305F-DD01-B04D-BFC7-B2D383B4D617}"/>
              </a:ext>
            </a:extLst>
          </p:cNvPr>
          <p:cNvSpPr txBox="1">
            <a:spLocks/>
          </p:cNvSpPr>
          <p:nvPr/>
        </p:nvSpPr>
        <p:spPr>
          <a:xfrm>
            <a:off x="581191" y="5650131"/>
            <a:ext cx="10993546" cy="5255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INFO 523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1280000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E590-B357-434C-BE56-53AD7A9C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863" y="216734"/>
            <a:ext cx="11029616" cy="1188720"/>
          </a:xfrm>
        </p:spPr>
        <p:txBody>
          <a:bodyPr/>
          <a:lstStyle/>
          <a:p>
            <a:r>
              <a:rPr lang="en-US" dirty="0" err="1">
                <a:latin typeface="Ubuntu" panose="020B0504030602030204" pitchFamily="34" charset="0"/>
                <a:cs typeface="Calibri" panose="020F0502020204030204" pitchFamily="34" charset="0"/>
              </a:rPr>
              <a:t>Kmeans</a:t>
            </a:r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 k = 3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29EE35B-4978-3C45-AC50-7D1AF04BCDCC}"/>
              </a:ext>
            </a:extLst>
          </p:cNvPr>
          <p:cNvSpPr txBox="1">
            <a:spLocks/>
          </p:cNvSpPr>
          <p:nvPr/>
        </p:nvSpPr>
        <p:spPr>
          <a:xfrm>
            <a:off x="444883" y="1657332"/>
            <a:ext cx="3150300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Min max normalization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4459009-A4C3-2144-8E3B-D315513D41F0}"/>
              </a:ext>
            </a:extLst>
          </p:cNvPr>
          <p:cNvSpPr txBox="1">
            <a:spLocks/>
          </p:cNvSpPr>
          <p:nvPr/>
        </p:nvSpPr>
        <p:spPr>
          <a:xfrm>
            <a:off x="6375339" y="1652502"/>
            <a:ext cx="3150299" cy="562614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Log normalization</a:t>
            </a:r>
          </a:p>
        </p:txBody>
      </p:sp>
      <p:pic>
        <p:nvPicPr>
          <p:cNvPr id="4" name="Picture 3" descr="A picture containing photo, table, white, light&#10;&#10;Description automatically generated">
            <a:extLst>
              <a:ext uri="{FF2B5EF4-FFF2-40B4-BE49-F238E27FC236}">
                <a16:creationId xmlns:a16="http://schemas.microsoft.com/office/drawing/2014/main" id="{ED43C533-48FB-8242-BA2A-FCF8E48CF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7" y="2462164"/>
            <a:ext cx="5977901" cy="4041636"/>
          </a:xfrm>
          <a:prstGeom prst="rect">
            <a:avLst/>
          </a:prstGeom>
        </p:spPr>
      </p:pic>
      <p:pic>
        <p:nvPicPr>
          <p:cNvPr id="8" name="Picture 7" descr="A picture containing white, light, table, large&#10;&#10;Description automatically generated">
            <a:extLst>
              <a:ext uri="{FF2B5EF4-FFF2-40B4-BE49-F238E27FC236}">
                <a16:creationId xmlns:a16="http://schemas.microsoft.com/office/drawing/2014/main" id="{0F9FBB63-AB3A-EA40-8936-1435E3708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815" y="2462164"/>
            <a:ext cx="5977902" cy="404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7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E590-B357-434C-BE56-53AD7A9C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863" y="216734"/>
            <a:ext cx="11029616" cy="1188720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PAM k = 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29EE35B-4978-3C45-AC50-7D1AF04BCDCC}"/>
              </a:ext>
            </a:extLst>
          </p:cNvPr>
          <p:cNvSpPr txBox="1">
            <a:spLocks/>
          </p:cNvSpPr>
          <p:nvPr/>
        </p:nvSpPr>
        <p:spPr>
          <a:xfrm>
            <a:off x="444883" y="1657332"/>
            <a:ext cx="3150300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Min max normalization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4459009-A4C3-2144-8E3B-D315513D41F0}"/>
              </a:ext>
            </a:extLst>
          </p:cNvPr>
          <p:cNvSpPr txBox="1">
            <a:spLocks/>
          </p:cNvSpPr>
          <p:nvPr/>
        </p:nvSpPr>
        <p:spPr>
          <a:xfrm>
            <a:off x="6375339" y="1652502"/>
            <a:ext cx="3150299" cy="562614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Log normalization</a:t>
            </a:r>
          </a:p>
        </p:txBody>
      </p:sp>
      <p:pic>
        <p:nvPicPr>
          <p:cNvPr id="4" name="Picture 3" descr="A picture containing photo, different, white, light&#10;&#10;Description automatically generated">
            <a:extLst>
              <a:ext uri="{FF2B5EF4-FFF2-40B4-BE49-F238E27FC236}">
                <a16:creationId xmlns:a16="http://schemas.microsoft.com/office/drawing/2014/main" id="{6EFDA5DB-AF23-9F48-95D4-6AD99D372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96" y="2382415"/>
            <a:ext cx="6170904" cy="4172124"/>
          </a:xfrm>
          <a:prstGeom prst="rect">
            <a:avLst/>
          </a:prstGeom>
        </p:spPr>
      </p:pic>
      <p:pic>
        <p:nvPicPr>
          <p:cNvPr id="8" name="Picture 7" descr="A picture containing photo, white, light, different&#10;&#10;Description automatically generated">
            <a:extLst>
              <a:ext uri="{FF2B5EF4-FFF2-40B4-BE49-F238E27FC236}">
                <a16:creationId xmlns:a16="http://schemas.microsoft.com/office/drawing/2014/main" id="{8BF72B4E-97E8-6347-8F10-BDEE3D55A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320" y="2338542"/>
            <a:ext cx="6170904" cy="41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14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E590-B357-434C-BE56-53AD7A9C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863" y="216734"/>
            <a:ext cx="11029616" cy="1188720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PAM k = 3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29EE35B-4978-3C45-AC50-7D1AF04BCDCC}"/>
              </a:ext>
            </a:extLst>
          </p:cNvPr>
          <p:cNvSpPr txBox="1">
            <a:spLocks/>
          </p:cNvSpPr>
          <p:nvPr/>
        </p:nvSpPr>
        <p:spPr>
          <a:xfrm>
            <a:off x="444883" y="1657332"/>
            <a:ext cx="3150300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Min max normalization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4459009-A4C3-2144-8E3B-D315513D41F0}"/>
              </a:ext>
            </a:extLst>
          </p:cNvPr>
          <p:cNvSpPr txBox="1">
            <a:spLocks/>
          </p:cNvSpPr>
          <p:nvPr/>
        </p:nvSpPr>
        <p:spPr>
          <a:xfrm>
            <a:off x="6375339" y="1652502"/>
            <a:ext cx="3150299" cy="562614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Log normalization</a:t>
            </a:r>
          </a:p>
        </p:txBody>
      </p:sp>
      <p:pic>
        <p:nvPicPr>
          <p:cNvPr id="7" name="Picture 6" descr="A picture containing photo, white, light, large&#10;&#10;Description automatically generated">
            <a:extLst>
              <a:ext uri="{FF2B5EF4-FFF2-40B4-BE49-F238E27FC236}">
                <a16:creationId xmlns:a16="http://schemas.microsoft.com/office/drawing/2014/main" id="{2AC739E0-AA1A-A444-AEC1-169E9B7D5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1" y="2492026"/>
            <a:ext cx="5977904" cy="4041638"/>
          </a:xfrm>
          <a:prstGeom prst="rect">
            <a:avLst/>
          </a:prstGeom>
        </p:spPr>
      </p:pic>
      <p:pic>
        <p:nvPicPr>
          <p:cNvPr id="10" name="Picture 9" descr="A picture containing photo, white, table, light&#10;&#10;Description automatically generated">
            <a:extLst>
              <a:ext uri="{FF2B5EF4-FFF2-40B4-BE49-F238E27FC236}">
                <a16:creationId xmlns:a16="http://schemas.microsoft.com/office/drawing/2014/main" id="{953D0AD6-7ECB-C647-8766-D13656616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92026"/>
            <a:ext cx="5977904" cy="40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96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E705D94-1BC5-3243-9313-26189B6FD275}"/>
              </a:ext>
            </a:extLst>
          </p:cNvPr>
          <p:cNvSpPr txBox="1">
            <a:spLocks/>
          </p:cNvSpPr>
          <p:nvPr/>
        </p:nvSpPr>
        <p:spPr>
          <a:xfrm>
            <a:off x="405701" y="29033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PAM k = 3 </a:t>
            </a:r>
            <a:r>
              <a:rPr lang="en-US" dirty="0"/>
              <a:t>Min max normalization Clusters</a:t>
            </a:r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FAD0EE4-075F-4148-BF1B-1C0C4ED39D8E}"/>
              </a:ext>
            </a:extLst>
          </p:cNvPr>
          <p:cNvSpPr txBox="1">
            <a:spLocks/>
          </p:cNvSpPr>
          <p:nvPr/>
        </p:nvSpPr>
        <p:spPr>
          <a:xfrm>
            <a:off x="281359" y="1217753"/>
            <a:ext cx="3150300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Cluster 1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C568EEC-AA81-D544-B421-44642FAEC4D8}"/>
              </a:ext>
            </a:extLst>
          </p:cNvPr>
          <p:cNvSpPr txBox="1">
            <a:spLocks/>
          </p:cNvSpPr>
          <p:nvPr/>
        </p:nvSpPr>
        <p:spPr>
          <a:xfrm>
            <a:off x="4691098" y="1151250"/>
            <a:ext cx="3150300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Cluster 2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C68CD3-0D0D-634D-9D27-39A71F24ADE5}"/>
              </a:ext>
            </a:extLst>
          </p:cNvPr>
          <p:cNvGrpSpPr/>
          <p:nvPr/>
        </p:nvGrpSpPr>
        <p:grpSpPr>
          <a:xfrm>
            <a:off x="270876" y="1925778"/>
            <a:ext cx="3170019" cy="5170647"/>
            <a:chOff x="261640" y="1935014"/>
            <a:chExt cx="3170019" cy="517064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0F0778-9767-B848-A671-E40FBA2E90FF}"/>
                </a:ext>
              </a:extLst>
            </p:cNvPr>
            <p:cNvSpPr/>
            <p:nvPr/>
          </p:nvSpPr>
          <p:spPr>
            <a:xfrm>
              <a:off x="281371" y="1935015"/>
              <a:ext cx="1916883" cy="5170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Ubuntu" panose="020B0504030602030204" pitchFamily="34" charset="0"/>
                </a:rPr>
                <a:t>Albania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Armenia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Australia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Austria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Azerbaijan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Belarus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Belgium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Bosnia and Herzegovina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Brunei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Bulgaria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Canada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Chile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Croatia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Cuba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Cyprus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Denmark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Estonia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Finland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France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Germany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Greece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Hungary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Iceland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Ireland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Israel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Italy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Japan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Kazakhstan</a:t>
              </a:r>
            </a:p>
            <a:p>
              <a:endParaRPr lang="en-US" sz="1100" dirty="0">
                <a:latin typeface="Ubuntu" panose="020B0504030602030204" pitchFamily="34" charset="0"/>
              </a:endParaRPr>
            </a:p>
            <a:p>
              <a:endParaRPr lang="en-US" sz="1100" dirty="0">
                <a:latin typeface="Ubuntu" panose="020B0504030602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913562-CDE0-9449-852F-291DB5D413FC}"/>
                </a:ext>
              </a:extLst>
            </p:cNvPr>
            <p:cNvSpPr txBox="1"/>
            <p:nvPr/>
          </p:nvSpPr>
          <p:spPr>
            <a:xfrm>
              <a:off x="1865746" y="1935015"/>
              <a:ext cx="1548822" cy="4662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Ubuntu" panose="020B0504030602030204" pitchFamily="34" charset="0"/>
                </a:rPr>
                <a:t>Kuwait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Latvia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Lebanon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Lithuania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Luxembourg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Malta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Moldova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Netherlands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New Zealand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Norway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Poland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Portugal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Qatar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Romania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Russia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Serbia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Singapore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Slovak Republic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Slovenia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Spain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Sweden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Switzerland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Trinidad and Tobago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Ukraine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United Arab Emirates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United Kingdom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United States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401A45-CF8D-2740-AAF3-999F7A0C8FB3}"/>
                </a:ext>
              </a:extLst>
            </p:cNvPr>
            <p:cNvSpPr/>
            <p:nvPr/>
          </p:nvSpPr>
          <p:spPr>
            <a:xfrm>
              <a:off x="261640" y="1935014"/>
              <a:ext cx="3170019" cy="47705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F85EBB-3992-824E-92AC-2EA54628D043}"/>
              </a:ext>
            </a:extLst>
          </p:cNvPr>
          <p:cNvGrpSpPr/>
          <p:nvPr/>
        </p:nvGrpSpPr>
        <p:grpSpPr>
          <a:xfrm>
            <a:off x="4792702" y="1881129"/>
            <a:ext cx="3170019" cy="5026347"/>
            <a:chOff x="4340125" y="1881129"/>
            <a:chExt cx="3170019" cy="502634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89F16E-38C1-1B4B-B8FA-AEB025C9A647}"/>
                </a:ext>
              </a:extLst>
            </p:cNvPr>
            <p:cNvSpPr txBox="1"/>
            <p:nvPr/>
          </p:nvSpPr>
          <p:spPr>
            <a:xfrm>
              <a:off x="4483264" y="1906107"/>
              <a:ext cx="2133938" cy="5001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Ubuntu" panose="020B0504030602030204" pitchFamily="34" charset="0"/>
                </a:rPr>
                <a:t>Algeria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Argentina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Bahrain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Bangladesh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Bolivia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Botswana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Brazil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Cambodia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China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Colombia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Costa Rica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Ecuador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Egypt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El Salvador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Georgia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Guatemala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Honduras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India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Indonesia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Iran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Jamaica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Jordan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Libya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Malaysia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Mexico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Mongolia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Morocco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Nepal</a:t>
              </a:r>
            </a:p>
            <a:p>
              <a:endParaRPr lang="en-US" sz="1100" dirty="0">
                <a:latin typeface="Ubuntu" panose="020B0504030602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5FEC2C-4739-D44D-8170-49B572919CDC}"/>
                </a:ext>
              </a:extLst>
            </p:cNvPr>
            <p:cNvSpPr txBox="1"/>
            <p:nvPr/>
          </p:nvSpPr>
          <p:spPr>
            <a:xfrm>
              <a:off x="5511865" y="1906107"/>
              <a:ext cx="1066318" cy="330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Ubuntu" panose="020B0504030602030204" pitchFamily="34" charset="0"/>
                </a:rPr>
                <a:t>Nicaragua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Oman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Panama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Paraguay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Peru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Philippines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Saudi Arabia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South Africa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Sri Lanka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Syria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Tajikistan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Thailand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Tunisia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Turkey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Turkmenistan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Uruguay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Uzbekistan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Venezuela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Vietnam</a:t>
              </a:r>
              <a:endParaRPr lang="en-US" sz="11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E1D0B0-2D9F-BF40-A397-8097256615C3}"/>
                </a:ext>
              </a:extLst>
            </p:cNvPr>
            <p:cNvSpPr/>
            <p:nvPr/>
          </p:nvSpPr>
          <p:spPr>
            <a:xfrm>
              <a:off x="4340125" y="1881129"/>
              <a:ext cx="3170019" cy="47705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180F85-07F5-1449-BF8C-B55B3D02713B}"/>
              </a:ext>
            </a:extLst>
          </p:cNvPr>
          <p:cNvGrpSpPr/>
          <p:nvPr/>
        </p:nvGrpSpPr>
        <p:grpSpPr>
          <a:xfrm>
            <a:off x="8902607" y="1202697"/>
            <a:ext cx="3150300" cy="4676895"/>
            <a:chOff x="8454495" y="1151250"/>
            <a:chExt cx="3150300" cy="4676895"/>
          </a:xfrm>
        </p:grpSpPr>
        <p:sp>
          <p:nvSpPr>
            <p:cNvPr id="20" name="Text Placeholder 5">
              <a:extLst>
                <a:ext uri="{FF2B5EF4-FFF2-40B4-BE49-F238E27FC236}">
                  <a16:creationId xmlns:a16="http://schemas.microsoft.com/office/drawing/2014/main" id="{D04F686A-C06D-2B4F-A96F-842267C8B55A}"/>
                </a:ext>
              </a:extLst>
            </p:cNvPr>
            <p:cNvSpPr txBox="1">
              <a:spLocks/>
            </p:cNvSpPr>
            <p:nvPr/>
          </p:nvSpPr>
          <p:spPr>
            <a:xfrm>
              <a:off x="8454495" y="1151250"/>
              <a:ext cx="3150300" cy="5577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06000" indent="-30600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7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5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Cluster 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AE1BBE-2707-4F42-A106-18B7B3AA693C}"/>
                </a:ext>
              </a:extLst>
            </p:cNvPr>
            <p:cNvSpPr txBox="1"/>
            <p:nvPr/>
          </p:nvSpPr>
          <p:spPr>
            <a:xfrm>
              <a:off x="8532384" y="1813744"/>
              <a:ext cx="1324402" cy="3816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Ubuntu" panose="020B0504030602030204" pitchFamily="34" charset="0"/>
                </a:rPr>
                <a:t>Angola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Benin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Cameroon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Congo, Dem. Rep.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Congo, Rep.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Cote d'Ivoire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Eritrea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Ethiopia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Gabon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Ghana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Haiti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Kenya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Mozambique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Myanmar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Nigeria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Pakistan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Senegal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Sudan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Tanzania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Togo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Zambia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Zimbabwe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AD885A7-AB12-F945-9B61-9DD1D1267AFD}"/>
                </a:ext>
              </a:extLst>
            </p:cNvPr>
            <p:cNvSpPr/>
            <p:nvPr/>
          </p:nvSpPr>
          <p:spPr>
            <a:xfrm>
              <a:off x="8477975" y="1813744"/>
              <a:ext cx="2393226" cy="40144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ular Callout 29">
            <a:extLst>
              <a:ext uri="{FF2B5EF4-FFF2-40B4-BE49-F238E27FC236}">
                <a16:creationId xmlns:a16="http://schemas.microsoft.com/office/drawing/2014/main" id="{84FE69C2-BC21-FE4D-B987-1DEF562F8992}"/>
              </a:ext>
            </a:extLst>
          </p:cNvPr>
          <p:cNvSpPr/>
          <p:nvPr/>
        </p:nvSpPr>
        <p:spPr>
          <a:xfrm>
            <a:off x="3267384" y="2558472"/>
            <a:ext cx="1215477" cy="1542781"/>
          </a:xfrm>
          <a:prstGeom prst="wedgeRectCallout">
            <a:avLst>
              <a:gd name="adj1" fmla="val -90440"/>
              <a:gd name="adj2" fmla="val 52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European, rich Middle Eastern &amp; “Western” countries</a:t>
            </a:r>
          </a:p>
        </p:txBody>
      </p:sp>
      <p:sp>
        <p:nvSpPr>
          <p:cNvPr id="32" name="Rectangular Callout 31">
            <a:extLst>
              <a:ext uri="{FF2B5EF4-FFF2-40B4-BE49-F238E27FC236}">
                <a16:creationId xmlns:a16="http://schemas.microsoft.com/office/drawing/2014/main" id="{B2B3AC34-88AD-C34F-BE84-34411DEB1987}"/>
              </a:ext>
            </a:extLst>
          </p:cNvPr>
          <p:cNvSpPr/>
          <p:nvPr/>
        </p:nvSpPr>
        <p:spPr>
          <a:xfrm>
            <a:off x="10672102" y="2876124"/>
            <a:ext cx="983296" cy="1225129"/>
          </a:xfrm>
          <a:prstGeom prst="wedgeRectCallout">
            <a:avLst>
              <a:gd name="adj1" fmla="val -125074"/>
              <a:gd name="adj2" fmla="val -654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Poorer mostly African countries</a:t>
            </a:r>
          </a:p>
        </p:txBody>
      </p:sp>
      <p:sp>
        <p:nvSpPr>
          <p:cNvPr id="33" name="Rectangular Callout 32">
            <a:extLst>
              <a:ext uri="{FF2B5EF4-FFF2-40B4-BE49-F238E27FC236}">
                <a16:creationId xmlns:a16="http://schemas.microsoft.com/office/drawing/2014/main" id="{6D5300B2-9042-6940-B5A4-78CA20F96598}"/>
              </a:ext>
            </a:extLst>
          </p:cNvPr>
          <p:cNvSpPr/>
          <p:nvPr/>
        </p:nvSpPr>
        <p:spPr>
          <a:xfrm>
            <a:off x="7055167" y="5125028"/>
            <a:ext cx="1713009" cy="1616363"/>
          </a:xfrm>
          <a:prstGeom prst="wedgeRectCallout">
            <a:avLst>
              <a:gd name="adj1" fmla="val -118950"/>
              <a:gd name="adj2" fmla="val -535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“Mostly developed”, Middle East, North Africa, Latin America, &amp; Asian countries</a:t>
            </a:r>
          </a:p>
        </p:txBody>
      </p:sp>
    </p:spTree>
    <p:extLst>
      <p:ext uri="{BB962C8B-B14F-4D97-AF65-F5344CB8AC3E}">
        <p14:creationId xmlns:p14="http://schemas.microsoft.com/office/powerpoint/2010/main" val="113614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0" grpId="0" animBg="1"/>
      <p:bldP spid="32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E590-B357-434C-BE56-53AD7A9C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38" y="0"/>
            <a:ext cx="11029616" cy="1188720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RULE LEARNING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0BD81-F8FE-C846-B123-92FA1C26A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011" y="1403924"/>
            <a:ext cx="11463027" cy="5612932"/>
          </a:xfrm>
        </p:spPr>
        <p:txBody>
          <a:bodyPr>
            <a:normAutofit/>
          </a:bodyPr>
          <a:lstStyle/>
          <a:p>
            <a:r>
              <a:rPr lang="en-US" dirty="0">
                <a:latin typeface="Ubuntu" panose="020B0504030602030204" pitchFamily="34" charset="0"/>
              </a:rPr>
              <a:t>Preprocessing: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Select years 1970-2008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Bin each feature into low, </a:t>
            </a:r>
            <a:r>
              <a:rPr lang="en-US" dirty="0" err="1">
                <a:latin typeface="Ubuntu" panose="020B0504030602030204" pitchFamily="34" charset="0"/>
              </a:rPr>
              <a:t>medLow</a:t>
            </a:r>
            <a:r>
              <a:rPr lang="en-US" dirty="0">
                <a:latin typeface="Ubuntu" panose="020B0504030602030204" pitchFamily="34" charset="0"/>
              </a:rPr>
              <a:t>, </a:t>
            </a:r>
            <a:r>
              <a:rPr lang="en-US" dirty="0" err="1">
                <a:latin typeface="Ubuntu" panose="020B0504030602030204" pitchFamily="34" charset="0"/>
              </a:rPr>
              <a:t>medHigh</a:t>
            </a:r>
            <a:r>
              <a:rPr lang="en-US" dirty="0">
                <a:latin typeface="Ubuntu" panose="020B0504030602030204" pitchFamily="34" charset="0"/>
              </a:rPr>
              <a:t>, and high bins based on quartiles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Bin years into decades (70s, 80s, 90s, 00s)</a:t>
            </a:r>
          </a:p>
          <a:p>
            <a:r>
              <a:rPr lang="en-US" dirty="0" err="1">
                <a:latin typeface="Ubuntu" panose="020B0504030602030204" pitchFamily="34" charset="0"/>
              </a:rPr>
              <a:t>Apriori</a:t>
            </a:r>
            <a:endParaRPr lang="en-US" dirty="0">
              <a:latin typeface="Ubuntu" panose="020B0504030602030204" pitchFamily="34" charset="0"/>
            </a:endParaRPr>
          </a:p>
          <a:p>
            <a:pPr lvl="1"/>
            <a:r>
              <a:rPr lang="en-US" dirty="0">
                <a:latin typeface="Ubuntu" panose="020B0504030602030204" pitchFamily="34" charset="0"/>
              </a:rPr>
              <a:t>Support = 0.15, Confidence = 0.5 (Good rules)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Support = 0.2, Confidence = 0.7 (Great rules)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Mined rules from frequent and maximally frequent </a:t>
            </a:r>
            <a:r>
              <a:rPr lang="en-US" dirty="0" err="1">
                <a:latin typeface="Ubuntu" panose="020B0504030602030204" pitchFamily="34" charset="0"/>
              </a:rPr>
              <a:t>itemsets</a:t>
            </a:r>
            <a:endParaRPr lang="en-US" dirty="0">
              <a:latin typeface="Ubuntu" panose="020B0504030602030204" pitchFamily="34" charset="0"/>
            </a:endParaRPr>
          </a:p>
          <a:p>
            <a:pPr lvl="1"/>
            <a:r>
              <a:rPr lang="en-US" dirty="0">
                <a:latin typeface="Ubuntu" panose="020B0504030602030204" pitchFamily="34" charset="0"/>
              </a:rPr>
              <a:t>Evaluate based on lift </a:t>
            </a:r>
          </a:p>
          <a:p>
            <a:pPr lvl="1"/>
            <a:endParaRPr lang="en-US" dirty="0">
              <a:latin typeface="Ubuntu" panose="020B0504030602030204" pitchFamily="34" charset="0"/>
            </a:endParaRPr>
          </a:p>
          <a:p>
            <a:endParaRPr lang="en-US" dirty="0">
              <a:latin typeface="Ubuntu" panose="020B0504030602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A9C9D6-54EB-4A82-89E0-182B2C3F0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550" y="5182613"/>
            <a:ext cx="1981200" cy="8286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2F9925-7808-4EE7-9290-6E24F0915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4581525"/>
            <a:ext cx="37338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092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E590-B357-434C-BE56-53AD7A9C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38" y="0"/>
            <a:ext cx="11029616" cy="1188720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RULE LEARNING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0BD81-F8FE-C846-B123-92FA1C26A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011" y="1403924"/>
            <a:ext cx="5560989" cy="5612932"/>
          </a:xfrm>
        </p:spPr>
        <p:txBody>
          <a:bodyPr anchor="t">
            <a:normAutofit/>
          </a:bodyPr>
          <a:lstStyle/>
          <a:p>
            <a:pPr lvl="1"/>
            <a:r>
              <a:rPr lang="en-US" dirty="0">
                <a:latin typeface="Ubuntu" panose="020B0504030602030204" pitchFamily="34" charset="0"/>
              </a:rPr>
              <a:t>Frequent Good Rules (supp = 0.15, conf = 0.5)</a:t>
            </a:r>
          </a:p>
          <a:p>
            <a:pPr lvl="2"/>
            <a:r>
              <a:rPr lang="en-US" dirty="0">
                <a:latin typeface="Ubuntu" panose="020B0504030602030204" pitchFamily="34" charset="0"/>
              </a:rPr>
              <a:t>115 rules found</a:t>
            </a:r>
          </a:p>
          <a:p>
            <a:pPr lvl="2"/>
            <a:endParaRPr lang="en-US" dirty="0">
              <a:latin typeface="Ubuntu" panose="020B0504030602030204" pitchFamily="34" charset="0"/>
            </a:endParaRPr>
          </a:p>
          <a:p>
            <a:pPr lvl="2"/>
            <a:endParaRPr lang="en-US" dirty="0">
              <a:latin typeface="Ubuntu" panose="020B0504030602030204" pitchFamily="34" charset="0"/>
            </a:endParaRPr>
          </a:p>
          <a:p>
            <a:pPr lvl="2"/>
            <a:endParaRPr lang="en-US" dirty="0">
              <a:latin typeface="Ubuntu" panose="020B0504030602030204" pitchFamily="34" charset="0"/>
            </a:endParaRPr>
          </a:p>
          <a:p>
            <a:pPr lvl="2"/>
            <a:endParaRPr lang="en-US" dirty="0">
              <a:latin typeface="Ubuntu" panose="020B0504030602030204" pitchFamily="34" charset="0"/>
            </a:endParaRPr>
          </a:p>
          <a:p>
            <a:pPr lvl="1"/>
            <a:r>
              <a:rPr lang="en-US" dirty="0">
                <a:latin typeface="Ubuntu" panose="020B0504030602030204" pitchFamily="34" charset="0"/>
              </a:rPr>
              <a:t>Maximally Frequent Good Rules</a:t>
            </a:r>
          </a:p>
          <a:p>
            <a:pPr lvl="2"/>
            <a:r>
              <a:rPr lang="en-US" dirty="0">
                <a:latin typeface="Ubuntu" panose="020B0504030602030204" pitchFamily="34" charset="0"/>
              </a:rPr>
              <a:t>59 rules found</a:t>
            </a:r>
          </a:p>
          <a:p>
            <a:pPr lvl="2"/>
            <a:endParaRPr lang="en-US" dirty="0">
              <a:latin typeface="Ubuntu" panose="020B0504030602030204" pitchFamily="34" charset="0"/>
            </a:endParaRPr>
          </a:p>
          <a:p>
            <a:pPr lvl="2"/>
            <a:endParaRPr lang="en-US" dirty="0">
              <a:latin typeface="Ubuntu" panose="020B0504030602030204" pitchFamily="34" charset="0"/>
            </a:endParaRPr>
          </a:p>
          <a:p>
            <a:pPr lvl="2"/>
            <a:endParaRPr lang="en-US" dirty="0">
              <a:latin typeface="Ubuntu" panose="020B0504030602030204" pitchFamily="34" charset="0"/>
            </a:endParaRPr>
          </a:p>
          <a:p>
            <a:pPr marL="630000" lvl="2" indent="0">
              <a:buNone/>
            </a:pPr>
            <a:endParaRPr lang="en-US" dirty="0">
              <a:latin typeface="Ubuntu" panose="020B0504030602030204" pitchFamily="34" charset="0"/>
            </a:endParaRPr>
          </a:p>
          <a:p>
            <a:pPr marL="630000" lvl="2" indent="0">
              <a:buNone/>
            </a:pPr>
            <a:endParaRPr lang="en-US" dirty="0">
              <a:latin typeface="Ubuntu" panose="020B0504030602030204" pitchFamily="34" charset="0"/>
            </a:endParaRPr>
          </a:p>
          <a:p>
            <a:pPr marL="630000" lvl="2" indent="0">
              <a:buNone/>
            </a:pPr>
            <a:endParaRPr lang="en-US" dirty="0">
              <a:latin typeface="Ubuntu" panose="020B0504030602030204" pitchFamily="34" charset="0"/>
            </a:endParaRPr>
          </a:p>
          <a:p>
            <a:pPr lvl="2"/>
            <a:endParaRPr lang="en-US" dirty="0">
              <a:latin typeface="Ubuntu" panose="020B0504030602030204" pitchFamily="34" charset="0"/>
            </a:endParaRPr>
          </a:p>
          <a:p>
            <a:pPr lvl="2"/>
            <a:endParaRPr lang="en-US" dirty="0">
              <a:latin typeface="Ubuntu" panose="020B0504030602030204" pitchFamily="34" charset="0"/>
            </a:endParaRPr>
          </a:p>
          <a:p>
            <a:pPr lvl="2"/>
            <a:endParaRPr lang="en-US" dirty="0">
              <a:latin typeface="Ubuntu" panose="020B0504030602030204" pitchFamily="34" charset="0"/>
            </a:endParaRPr>
          </a:p>
          <a:p>
            <a:endParaRPr lang="en-US" dirty="0">
              <a:latin typeface="Ubuntu" panose="020B0504030602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B5974A-0768-4AD4-9CC4-4F964FEC5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035190"/>
            <a:ext cx="6096000" cy="1514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1288DF-7A90-4804-9A46-FBCB73073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0390"/>
            <a:ext cx="6096000" cy="14478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E954CE5-9F09-43C8-8D39-8B963B05618F}"/>
              </a:ext>
            </a:extLst>
          </p:cNvPr>
          <p:cNvSpPr txBox="1">
            <a:spLocks/>
          </p:cNvSpPr>
          <p:nvPr/>
        </p:nvSpPr>
        <p:spPr>
          <a:xfrm>
            <a:off x="6096000" y="1403924"/>
            <a:ext cx="5560989" cy="56129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latin typeface="Ubuntu" panose="020B0504030602030204" pitchFamily="34" charset="0"/>
              </a:rPr>
              <a:t>Frequent Great Rules (supp = 0.15, conf = 0.5)</a:t>
            </a:r>
          </a:p>
          <a:p>
            <a:pPr lvl="2"/>
            <a:r>
              <a:rPr lang="en-US" dirty="0">
                <a:latin typeface="Ubuntu" panose="020B0504030602030204" pitchFamily="34" charset="0"/>
              </a:rPr>
              <a:t>8 rules found</a:t>
            </a:r>
          </a:p>
          <a:p>
            <a:pPr lvl="2"/>
            <a:endParaRPr lang="en-US" dirty="0">
              <a:latin typeface="Ubuntu" panose="020B0504030602030204" pitchFamily="34" charset="0"/>
            </a:endParaRPr>
          </a:p>
          <a:p>
            <a:pPr lvl="2"/>
            <a:endParaRPr lang="en-US" dirty="0">
              <a:latin typeface="Ubuntu" panose="020B0504030602030204" pitchFamily="34" charset="0"/>
            </a:endParaRPr>
          </a:p>
          <a:p>
            <a:pPr lvl="2"/>
            <a:endParaRPr lang="en-US" dirty="0">
              <a:latin typeface="Ubuntu" panose="020B0504030602030204" pitchFamily="34" charset="0"/>
            </a:endParaRPr>
          </a:p>
          <a:p>
            <a:pPr lvl="2"/>
            <a:endParaRPr lang="en-US" dirty="0">
              <a:latin typeface="Ubuntu" panose="020B0504030602030204" pitchFamily="34" charset="0"/>
            </a:endParaRPr>
          </a:p>
          <a:p>
            <a:pPr lvl="1"/>
            <a:r>
              <a:rPr lang="en-US" dirty="0">
                <a:latin typeface="Ubuntu" panose="020B0504030602030204" pitchFamily="34" charset="0"/>
              </a:rPr>
              <a:t>Maximally Frequent Great Rules</a:t>
            </a:r>
          </a:p>
          <a:p>
            <a:pPr lvl="2"/>
            <a:r>
              <a:rPr lang="en-US" dirty="0">
                <a:latin typeface="Ubuntu" panose="020B0504030602030204" pitchFamily="34" charset="0"/>
              </a:rPr>
              <a:t>Same 8 rules found</a:t>
            </a:r>
          </a:p>
          <a:p>
            <a:pPr lvl="2"/>
            <a:endParaRPr lang="en-US" dirty="0">
              <a:latin typeface="Ubuntu" panose="020B0504030602030204" pitchFamily="34" charset="0"/>
            </a:endParaRPr>
          </a:p>
          <a:p>
            <a:pPr lvl="2"/>
            <a:endParaRPr lang="en-US" dirty="0">
              <a:latin typeface="Ubuntu" panose="020B0504030602030204" pitchFamily="34" charset="0"/>
            </a:endParaRPr>
          </a:p>
          <a:p>
            <a:pPr lvl="2"/>
            <a:endParaRPr lang="en-US" dirty="0">
              <a:latin typeface="Ubuntu" panose="020B0504030602030204" pitchFamily="34" charset="0"/>
            </a:endParaRPr>
          </a:p>
          <a:p>
            <a:pPr marL="630000" lvl="2" indent="0">
              <a:buFont typeface="Wingdings 2" panose="05020102010507070707" pitchFamily="18" charset="2"/>
              <a:buNone/>
            </a:pPr>
            <a:endParaRPr lang="en-US" dirty="0">
              <a:latin typeface="Ubuntu" panose="020B0504030602030204" pitchFamily="34" charset="0"/>
            </a:endParaRPr>
          </a:p>
          <a:p>
            <a:pPr marL="630000" lvl="2" indent="0">
              <a:buFont typeface="Wingdings 2" panose="05020102010507070707" pitchFamily="18" charset="2"/>
              <a:buNone/>
            </a:pPr>
            <a:endParaRPr lang="en-US" dirty="0">
              <a:latin typeface="Ubuntu" panose="020B0504030602030204" pitchFamily="34" charset="0"/>
            </a:endParaRPr>
          </a:p>
          <a:p>
            <a:pPr marL="630000" lvl="2" indent="0">
              <a:buFont typeface="Wingdings 2" panose="05020102010507070707" pitchFamily="18" charset="2"/>
              <a:buNone/>
            </a:pPr>
            <a:endParaRPr lang="en-US" dirty="0">
              <a:latin typeface="Ubuntu" panose="020B0504030602030204" pitchFamily="34" charset="0"/>
            </a:endParaRPr>
          </a:p>
          <a:p>
            <a:pPr lvl="2"/>
            <a:endParaRPr lang="en-US" dirty="0">
              <a:latin typeface="Ubuntu" panose="020B0504030602030204" pitchFamily="34" charset="0"/>
            </a:endParaRPr>
          </a:p>
          <a:p>
            <a:pPr lvl="2"/>
            <a:endParaRPr lang="en-US" dirty="0">
              <a:latin typeface="Ubuntu" panose="020B0504030602030204" pitchFamily="34" charset="0"/>
            </a:endParaRPr>
          </a:p>
          <a:p>
            <a:pPr lvl="2"/>
            <a:endParaRPr lang="en-US" dirty="0">
              <a:latin typeface="Ubuntu" panose="020B0504030602030204" pitchFamily="34" charset="0"/>
            </a:endParaRPr>
          </a:p>
          <a:p>
            <a:endParaRPr lang="en-US" dirty="0">
              <a:latin typeface="Ubuntu" panose="020B050403060203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B61CE7-30F9-4B4C-89FB-EDD0CC30B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035190"/>
            <a:ext cx="60960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24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E590-B357-434C-BE56-53AD7A9C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38" y="0"/>
            <a:ext cx="11029616" cy="1188720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Looking for Interesting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0BD81-F8FE-C846-B123-92FA1C26A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011" y="1403924"/>
            <a:ext cx="11463027" cy="5612932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Ubuntu" panose="020B0504030602030204" pitchFamily="34" charset="0"/>
              </a:rPr>
              <a:t>Filtering Child Mortality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115 -&gt; 56 rules</a:t>
            </a:r>
          </a:p>
          <a:p>
            <a:pPr lvl="1"/>
            <a:endParaRPr lang="en-US" dirty="0">
              <a:latin typeface="Ubuntu" panose="020B0504030602030204" pitchFamily="34" charset="0"/>
            </a:endParaRPr>
          </a:p>
          <a:p>
            <a:pPr lvl="1"/>
            <a:endParaRPr lang="en-US" dirty="0">
              <a:latin typeface="Ubuntu" panose="020B0504030602030204" pitchFamily="34" charset="0"/>
            </a:endParaRPr>
          </a:p>
          <a:p>
            <a:pPr lvl="1"/>
            <a:endParaRPr lang="en-US" dirty="0">
              <a:latin typeface="Ubuntu" panose="020B0504030602030204" pitchFamily="34" charset="0"/>
            </a:endParaRPr>
          </a:p>
          <a:p>
            <a:pPr lvl="1"/>
            <a:endParaRPr lang="en-US" dirty="0">
              <a:latin typeface="Ubuntu" panose="020B0504030602030204" pitchFamily="34" charset="0"/>
            </a:endParaRPr>
          </a:p>
          <a:p>
            <a:r>
              <a:rPr lang="en-US" dirty="0" err="1">
                <a:latin typeface="Ubuntu" panose="020B0504030602030204" pitchFamily="34" charset="0"/>
              </a:rPr>
              <a:t>medLow</a:t>
            </a:r>
            <a:r>
              <a:rPr lang="en-US" dirty="0">
                <a:latin typeface="Ubuntu" panose="020B0504030602030204" pitchFamily="34" charset="0"/>
              </a:rPr>
              <a:t>/</a:t>
            </a:r>
            <a:r>
              <a:rPr lang="en-US" dirty="0" err="1">
                <a:latin typeface="Ubuntu" panose="020B0504030602030204" pitchFamily="34" charset="0"/>
              </a:rPr>
              <a:t>medHigh</a:t>
            </a:r>
            <a:r>
              <a:rPr lang="en-US" dirty="0">
                <a:latin typeface="Ubuntu" panose="020B0504030602030204" pitchFamily="34" charset="0"/>
              </a:rPr>
              <a:t> Rules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115 -&gt; 8 rules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974AB3-81B9-45C5-A7A9-7A82667CB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11" y="2148832"/>
            <a:ext cx="7800975" cy="1504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8ABE8E-7295-45E7-BB7A-0A4298DB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011" y="4553515"/>
            <a:ext cx="63722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82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E590-B357-434C-BE56-53AD7A9C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38" y="0"/>
            <a:ext cx="11029616" cy="1188720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Rules Decade by decade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E7917A6-1402-4366-A0AB-78F4A42DF0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861389"/>
              </p:ext>
            </p:extLst>
          </p:nvPr>
        </p:nvGraphicFramePr>
        <p:xfrm>
          <a:off x="581025" y="1446017"/>
          <a:ext cx="11029950" cy="111252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205990">
                  <a:extLst>
                    <a:ext uri="{9D8B030D-6E8A-4147-A177-3AD203B41FA5}">
                      <a16:colId xmlns:a16="http://schemas.microsoft.com/office/drawing/2014/main" val="4019338470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1586243495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3640741808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3983942440"/>
                    </a:ext>
                  </a:extLst>
                </a:gridCol>
                <a:gridCol w="2205990">
                  <a:extLst>
                    <a:ext uri="{9D8B030D-6E8A-4147-A177-3AD203B41FA5}">
                      <a16:colId xmlns:a16="http://schemas.microsoft.com/office/drawing/2014/main" val="1933698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00s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813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Frequent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34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Maximally Frequent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6327650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4E3C9A-A027-4AF2-86FA-2A11D9D20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437" y="3667125"/>
            <a:ext cx="59531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466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E590-B357-434C-BE56-53AD7A9C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92" y="62812"/>
            <a:ext cx="11029616" cy="1188720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QUESTIONS?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D556D2D-D2A7-4F79-91A8-13FA0D23D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098702"/>
            <a:ext cx="12192000" cy="13546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784923-5B6E-40A2-9242-1EAC21C73E26}"/>
              </a:ext>
            </a:extLst>
          </p:cNvPr>
          <p:cNvSpPr txBox="1"/>
          <p:nvPr/>
        </p:nvSpPr>
        <p:spPr>
          <a:xfrm>
            <a:off x="-1" y="1631576"/>
            <a:ext cx="417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Ubuntu" panose="020B0504030602030204"/>
              </a:rPr>
              <a:t>LOG NORMALIZATION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59C51-E659-43D6-9B85-DDF402F4807D}"/>
              </a:ext>
            </a:extLst>
          </p:cNvPr>
          <p:cNvSpPr txBox="1"/>
          <p:nvPr/>
        </p:nvSpPr>
        <p:spPr>
          <a:xfrm>
            <a:off x="0" y="3643174"/>
            <a:ext cx="417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Ubuntu" panose="020B0504030602030204"/>
              </a:rPr>
              <a:t>MIN-MAX NORMALIZATION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3C5FB3-5C24-4995-8B26-F0532A98D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104839"/>
            <a:ext cx="12192000" cy="135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48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BE801CB-DAA4-2340-8791-54EEB81DF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724" y="5525188"/>
            <a:ext cx="407609" cy="1320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EE590-B357-434C-BE56-53AD7A9C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4" y="-87886"/>
            <a:ext cx="11029616" cy="1188720"/>
          </a:xfrm>
        </p:spPr>
        <p:txBody>
          <a:bodyPr/>
          <a:lstStyle/>
          <a:p>
            <a:r>
              <a:rPr lang="en-US" dirty="0" err="1">
                <a:latin typeface="Ubuntu" panose="020B0504030602030204" pitchFamily="34" charset="0"/>
                <a:cs typeface="Calibri" panose="020F0502020204030204" pitchFamily="34" charset="0"/>
              </a:rPr>
              <a:t>Gapminder</a:t>
            </a:r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 “Fact Tank”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A57CCC9-756A-C141-A7DC-D27960E194C5}"/>
              </a:ext>
            </a:extLst>
          </p:cNvPr>
          <p:cNvSpPr txBox="1">
            <a:spLocks/>
          </p:cNvSpPr>
          <p:nvPr/>
        </p:nvSpPr>
        <p:spPr>
          <a:xfrm>
            <a:off x="9488169" y="1115331"/>
            <a:ext cx="2269100" cy="3634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Ubuntu" panose="020B0504030602030204" pitchFamily="34" charset="0"/>
              </a:rPr>
              <a:t>Open source global datasets </a:t>
            </a:r>
          </a:p>
          <a:p>
            <a:r>
              <a:rPr lang="en-US" dirty="0">
                <a:latin typeface="Ubuntu" panose="020B0504030602030204" pitchFamily="34" charset="0"/>
              </a:rPr>
              <a:t>Widely used </a:t>
            </a:r>
          </a:p>
          <a:p>
            <a:r>
              <a:rPr lang="en-US" dirty="0">
                <a:latin typeface="Ubuntu" panose="020B0504030602030204" pitchFamily="34" charset="0"/>
              </a:rPr>
              <a:t>Census style</a:t>
            </a:r>
          </a:p>
          <a:p>
            <a:r>
              <a:rPr lang="en-US" dirty="0">
                <a:latin typeface="Ubuntu" panose="020B0504030602030204" pitchFamily="34" charset="0"/>
              </a:rPr>
              <a:t>Easy to use and understand</a:t>
            </a:r>
          </a:p>
          <a:p>
            <a:endParaRPr lang="en-US" dirty="0">
              <a:latin typeface="Ubuntu" panose="020B0504030602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6972AD-0AB6-204A-A712-F5EB7B7179C6}"/>
              </a:ext>
            </a:extLst>
          </p:cNvPr>
          <p:cNvSpPr txBox="1"/>
          <p:nvPr/>
        </p:nvSpPr>
        <p:spPr>
          <a:xfrm>
            <a:off x="556917" y="5727390"/>
            <a:ext cx="8206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Ubuntu" panose="020B0504030602030204" pitchFamily="34" charset="0"/>
              </a:rPr>
              <a:t>Gapminder</a:t>
            </a:r>
            <a:r>
              <a:rPr lang="en-US" dirty="0">
                <a:latin typeface="Ubuntu" panose="020B0504030602030204" pitchFamily="34" charset="0"/>
              </a:rPr>
              <a:t> is a non-profit venture – a modern “museum” on the Internet – promoting sustainable global development and achievement of the United Nations Millennium Development Goals.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9ECF9-A92E-F34E-9167-2F19E288BC2D}"/>
              </a:ext>
            </a:extLst>
          </p:cNvPr>
          <p:cNvSpPr txBox="1"/>
          <p:nvPr/>
        </p:nvSpPr>
        <p:spPr>
          <a:xfrm>
            <a:off x="9566660" y="5797626"/>
            <a:ext cx="2822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Fighting devastating ignorance with fact-based worldviews everyone can understand.</a:t>
            </a:r>
          </a:p>
        </p:txBody>
      </p:sp>
      <p:pic>
        <p:nvPicPr>
          <p:cNvPr id="14" name="Online Media 13" descr="Screen Recording 2019-12-09 at 10.16.59 PM.mov">
            <a:hlinkClick r:id="" action="ppaction://media"/>
            <a:extLst>
              <a:ext uri="{FF2B5EF4-FFF2-40B4-BE49-F238E27FC236}">
                <a16:creationId xmlns:a16="http://schemas.microsoft.com/office/drawing/2014/main" id="{ACBF03C8-3C27-894D-B3F8-46A795240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398" y="1039072"/>
            <a:ext cx="9305594" cy="456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0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1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E590-B357-434C-BE56-53AD7A9C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1" y="240664"/>
            <a:ext cx="11029616" cy="1188720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0BD81-F8FE-C846-B123-92FA1C26A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247" y="1148540"/>
            <a:ext cx="11029615" cy="51826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latin typeface="Ubuntu" panose="020B0504030602030204" pitchFamily="34" charset="0"/>
            </a:endParaRPr>
          </a:p>
          <a:p>
            <a:r>
              <a:rPr lang="en-US" dirty="0">
                <a:latin typeface="Ubuntu" panose="020B0504030602030204" pitchFamily="34" charset="0"/>
              </a:rPr>
              <a:t>Data preprocessed using </a:t>
            </a:r>
            <a:r>
              <a:rPr lang="en-US" dirty="0" err="1">
                <a:latin typeface="Ubuntu" panose="020B0504030602030204" pitchFamily="34" charset="0"/>
              </a:rPr>
              <a:t>tidyverse</a:t>
            </a:r>
            <a:endParaRPr lang="en-US" dirty="0">
              <a:latin typeface="Ubuntu" panose="020B0504030602030204" pitchFamily="34" charset="0"/>
            </a:endParaRPr>
          </a:p>
          <a:p>
            <a:pPr lvl="1"/>
            <a:r>
              <a:rPr lang="en-US" dirty="0">
                <a:latin typeface="Ubuntu" panose="020B0504030602030204" pitchFamily="34" charset="0"/>
              </a:rPr>
              <a:t>Parsed 9 features into a “Long Data Frame” format</a:t>
            </a:r>
          </a:p>
          <a:p>
            <a:endParaRPr lang="en-US" dirty="0">
              <a:latin typeface="Ubuntu" panose="020B0504030602030204" pitchFamily="34" charset="0"/>
            </a:endParaRPr>
          </a:p>
          <a:p>
            <a:endParaRPr lang="en-US" dirty="0">
              <a:latin typeface="Ubuntu" panose="020B0504030602030204" pitchFamily="34" charset="0"/>
            </a:endParaRPr>
          </a:p>
          <a:p>
            <a:endParaRPr lang="en-US" dirty="0">
              <a:latin typeface="Ubuntu" panose="020B0504030602030204" pitchFamily="34" charset="0"/>
            </a:endParaRPr>
          </a:p>
          <a:p>
            <a:endParaRPr lang="en-US" dirty="0">
              <a:latin typeface="Ubuntu" panose="020B0504030602030204" pitchFamily="34" charset="0"/>
            </a:endParaRPr>
          </a:p>
          <a:p>
            <a:endParaRPr lang="en-US" dirty="0">
              <a:latin typeface="Ubuntu" panose="020B0504030602030204" pitchFamily="34" charset="0"/>
            </a:endParaRPr>
          </a:p>
          <a:p>
            <a:r>
              <a:rPr lang="en-US" dirty="0">
                <a:latin typeface="Ubuntu" panose="020B0504030602030204" pitchFamily="34" charset="0"/>
              </a:rPr>
              <a:t>Filter missing data</a:t>
            </a:r>
          </a:p>
          <a:p>
            <a:r>
              <a:rPr lang="en-US" dirty="0">
                <a:latin typeface="Ubuntu" panose="020B0504030602030204" pitchFamily="34" charset="0"/>
              </a:rPr>
              <a:t>Data transformations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“min max” normalization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“log” normalization</a:t>
            </a:r>
          </a:p>
          <a:p>
            <a:endParaRPr lang="en-US" dirty="0">
              <a:latin typeface="Ubuntu" panose="020B0504030602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AEF5233-F1A0-244E-A5B2-A1CC76032AA3}"/>
              </a:ext>
            </a:extLst>
          </p:cNvPr>
          <p:cNvGrpSpPr/>
          <p:nvPr/>
        </p:nvGrpSpPr>
        <p:grpSpPr>
          <a:xfrm>
            <a:off x="857374" y="2574596"/>
            <a:ext cx="3698452" cy="1461296"/>
            <a:chOff x="5731875" y="2635262"/>
            <a:chExt cx="3616480" cy="14691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E483A64-D9D4-3E45-8ADD-99EB260F3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041" b="11403"/>
            <a:stretch/>
          </p:blipFill>
          <p:spPr>
            <a:xfrm>
              <a:off x="6520873" y="2784185"/>
              <a:ext cx="2827482" cy="663864"/>
            </a:xfrm>
            <a:prstGeom prst="rect">
              <a:avLst/>
            </a:prstGeom>
          </p:spPr>
        </p:pic>
        <p:pic>
          <p:nvPicPr>
            <p:cNvPr id="2052" name="Picture 4" descr="dplyr hex sticker">
              <a:extLst>
                <a:ext uri="{FF2B5EF4-FFF2-40B4-BE49-F238E27FC236}">
                  <a16:creationId xmlns:a16="http://schemas.microsoft.com/office/drawing/2014/main" id="{EC37B337-472E-7847-BA44-5CF319E8A8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4470" y="3260341"/>
              <a:ext cx="728247" cy="844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tidyr hex sticker">
              <a:extLst>
                <a:ext uri="{FF2B5EF4-FFF2-40B4-BE49-F238E27FC236}">
                  <a16:creationId xmlns:a16="http://schemas.microsoft.com/office/drawing/2014/main" id="{C822FF86-19CF-1741-9478-FFBD09F31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1875" y="2635262"/>
              <a:ext cx="728247" cy="844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0C6EA01-1C9C-0249-AC7A-A257FCD5E9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1102" y="4063952"/>
            <a:ext cx="4294215" cy="18803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B26FDE-0762-264B-AE6E-40643CA43671}"/>
              </a:ext>
            </a:extLst>
          </p:cNvPr>
          <p:cNvSpPr txBox="1"/>
          <p:nvPr/>
        </p:nvSpPr>
        <p:spPr>
          <a:xfrm>
            <a:off x="7141102" y="59605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AC8E95-0B43-7343-B3A1-421755D97559}"/>
              </a:ext>
            </a:extLst>
          </p:cNvPr>
          <p:cNvSpPr txBox="1"/>
          <p:nvPr/>
        </p:nvSpPr>
        <p:spPr>
          <a:xfrm>
            <a:off x="11509482" y="387928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01D850-CC6D-5847-85F3-5831FF7B5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0497" y="1249990"/>
            <a:ext cx="4178266" cy="189131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60E985-063E-4941-9FD5-51D8E8D2797D}"/>
              </a:ext>
            </a:extLst>
          </p:cNvPr>
          <p:cNvCxnSpPr>
            <a:cxnSpLocks/>
          </p:cNvCxnSpPr>
          <p:nvPr/>
        </p:nvCxnSpPr>
        <p:spPr>
          <a:xfrm>
            <a:off x="7391615" y="2794048"/>
            <a:ext cx="1188967" cy="12536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9BE51F-1BE6-DB40-93BD-4DC3798929E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376714" y="2595418"/>
            <a:ext cx="1911496" cy="14685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66DB7E-42E2-BB42-8FCD-2F27BDF1512D}"/>
              </a:ext>
            </a:extLst>
          </p:cNvPr>
          <p:cNvCxnSpPr>
            <a:cxnSpLocks/>
          </p:cNvCxnSpPr>
          <p:nvPr/>
        </p:nvCxnSpPr>
        <p:spPr>
          <a:xfrm>
            <a:off x="7391616" y="2412192"/>
            <a:ext cx="2685257" cy="16355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25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E590-B357-434C-BE56-53AD7A9C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83" y="253312"/>
            <a:ext cx="11029616" cy="1188720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</a:rPr>
              <a:t>Features selected</a:t>
            </a:r>
            <a:endParaRPr lang="en-US" dirty="0">
              <a:latin typeface="Ubuntu" panose="020B0504030602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0BD81-F8FE-C846-B123-92FA1C26A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84" y="1616363"/>
            <a:ext cx="11029615" cy="4988325"/>
          </a:xfrm>
        </p:spPr>
        <p:txBody>
          <a:bodyPr>
            <a:normAutofit/>
          </a:bodyPr>
          <a:lstStyle/>
          <a:p>
            <a:r>
              <a:rPr lang="en-US" dirty="0">
                <a:latin typeface="Ubuntu" panose="020B0504030602030204" pitchFamily="34" charset="0"/>
              </a:rPr>
              <a:t>Child mortality (aged 0-5 deaths per 1000 born)</a:t>
            </a:r>
          </a:p>
          <a:p>
            <a:r>
              <a:rPr lang="en-US" dirty="0">
                <a:latin typeface="Ubuntu" panose="020B0504030602030204" pitchFamily="34" charset="0"/>
              </a:rPr>
              <a:t>Total fertility  (children per woman)</a:t>
            </a:r>
          </a:p>
          <a:p>
            <a:r>
              <a:rPr lang="en-US" dirty="0">
                <a:latin typeface="Ubuntu" panose="020B0504030602030204" pitchFamily="34" charset="0"/>
              </a:rPr>
              <a:t>CO</a:t>
            </a:r>
            <a:r>
              <a:rPr lang="en-US" baseline="-25000" dirty="0">
                <a:latin typeface="Ubuntu" panose="020B0504030602030204" pitchFamily="34" charset="0"/>
              </a:rPr>
              <a:t>2</a:t>
            </a:r>
            <a:r>
              <a:rPr lang="en-US" dirty="0">
                <a:latin typeface="Ubuntu" panose="020B0504030602030204" pitchFamily="34" charset="0"/>
              </a:rPr>
              <a:t> emissions (tons per person)</a:t>
            </a:r>
          </a:p>
          <a:p>
            <a:r>
              <a:rPr lang="en-US" dirty="0">
                <a:latin typeface="Ubuntu" panose="020B0504030602030204" pitchFamily="34" charset="0"/>
              </a:rPr>
              <a:t>Gross Domestic Product (GDP) total Purchasing Power Parity (PPP)</a:t>
            </a:r>
          </a:p>
          <a:p>
            <a:r>
              <a:rPr lang="en-US" dirty="0">
                <a:latin typeface="Ubuntu" panose="020B0504030602030204" pitchFamily="34" charset="0"/>
              </a:rPr>
              <a:t>Gini Coefficient: measure of income inequality (Higher means more inequality)</a:t>
            </a:r>
          </a:p>
          <a:p>
            <a:r>
              <a:rPr lang="en-US" dirty="0">
                <a:latin typeface="Ubuntu" panose="020B0504030602030204" pitchFamily="34" charset="0"/>
              </a:rPr>
              <a:t>Income per person (GDP per capita PPP inflation adjusted)</a:t>
            </a:r>
          </a:p>
          <a:p>
            <a:r>
              <a:rPr lang="en-US" dirty="0">
                <a:latin typeface="Ubuntu" panose="020B0504030602030204" pitchFamily="34" charset="0"/>
              </a:rPr>
              <a:t>Life expectancy (years)</a:t>
            </a:r>
          </a:p>
          <a:p>
            <a:r>
              <a:rPr lang="en-US" dirty="0">
                <a:latin typeface="Ubuntu" panose="020B0504030602030204" pitchFamily="34" charset="0"/>
              </a:rPr>
              <a:t>Mean years women in school (15-24 year old)</a:t>
            </a:r>
          </a:p>
          <a:p>
            <a:r>
              <a:rPr lang="en-US" dirty="0">
                <a:latin typeface="Ubuntu" panose="020B0504030602030204" pitchFamily="34" charset="0"/>
              </a:rPr>
              <a:t>Residential electricity use total (Kilowatt-hours)</a:t>
            </a:r>
          </a:p>
          <a:p>
            <a:endParaRPr lang="en-US" dirty="0">
              <a:latin typeface="Ubuntu" panose="020B0504030602030204" pitchFamily="34" charset="0"/>
            </a:endParaRPr>
          </a:p>
          <a:p>
            <a:endParaRPr lang="en-US" dirty="0">
              <a:latin typeface="Ubuntu" panose="020B0504030602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EA947864-1CBD-694D-BF8E-A3024E170316}"/>
              </a:ext>
            </a:extLst>
          </p:cNvPr>
          <p:cNvSpPr/>
          <p:nvPr/>
        </p:nvSpPr>
        <p:spPr>
          <a:xfrm>
            <a:off x="7885566" y="1394630"/>
            <a:ext cx="1230725" cy="868526"/>
          </a:xfrm>
          <a:prstGeom prst="wedgeRectCallout">
            <a:avLst>
              <a:gd name="adj1" fmla="val -233732"/>
              <a:gd name="adj2" fmla="val 769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numeric  features</a:t>
            </a:r>
          </a:p>
        </p:txBody>
      </p:sp>
    </p:spTree>
    <p:extLst>
      <p:ext uri="{BB962C8B-B14F-4D97-AF65-F5344CB8AC3E}">
        <p14:creationId xmlns:p14="http://schemas.microsoft.com/office/powerpoint/2010/main" val="332979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E590-B357-434C-BE56-53AD7A9C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92" y="62812"/>
            <a:ext cx="11029616" cy="1188720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Our dataset, visualized (1970-2008)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D556D2D-D2A7-4F79-91A8-13FA0D23D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2098702"/>
            <a:ext cx="12192000" cy="13546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784923-5B6E-40A2-9242-1EAC21C73E26}"/>
              </a:ext>
            </a:extLst>
          </p:cNvPr>
          <p:cNvSpPr txBox="1"/>
          <p:nvPr/>
        </p:nvSpPr>
        <p:spPr>
          <a:xfrm>
            <a:off x="-1" y="1631576"/>
            <a:ext cx="417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Ubuntu" panose="020B0504030602030204"/>
              </a:rPr>
              <a:t>LOG NORMALIZATION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E59C51-E659-43D6-9B85-DDF402F4807D}"/>
              </a:ext>
            </a:extLst>
          </p:cNvPr>
          <p:cNvSpPr txBox="1"/>
          <p:nvPr/>
        </p:nvSpPr>
        <p:spPr>
          <a:xfrm>
            <a:off x="0" y="3643174"/>
            <a:ext cx="4177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Ubuntu" panose="020B0504030602030204"/>
              </a:rPr>
              <a:t>MIN-MAX NORMALIZATION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3C5FB3-5C24-4995-8B26-F0532A98D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104839"/>
            <a:ext cx="12192000" cy="135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63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E590-B357-434C-BE56-53AD7A9C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38" y="0"/>
            <a:ext cx="11029616" cy="1188720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Clustering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0BD81-F8FE-C846-B123-92FA1C26A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011" y="1403924"/>
            <a:ext cx="11463027" cy="561293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Ubuntu" panose="020B0504030602030204" pitchFamily="34" charset="0"/>
              </a:rPr>
              <a:t>Preprocessing: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Filter missing data and select the year 2008</a:t>
            </a:r>
          </a:p>
          <a:p>
            <a:r>
              <a:rPr lang="en-US" dirty="0" err="1">
                <a:latin typeface="Ubuntu" panose="020B0504030602030204" pitchFamily="34" charset="0"/>
              </a:rPr>
              <a:t>Kmeans</a:t>
            </a:r>
            <a:endParaRPr lang="en-US" dirty="0">
              <a:latin typeface="Ubuntu" panose="020B0504030602030204" pitchFamily="34" charset="0"/>
            </a:endParaRPr>
          </a:p>
          <a:p>
            <a:pPr lvl="1"/>
            <a:r>
              <a:rPr lang="en-US" dirty="0">
                <a:latin typeface="Ubuntu" panose="020B0504030602030204" pitchFamily="34" charset="0"/>
              </a:rPr>
              <a:t>Cluster center calculated as mean of points in cluster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Used Euclidian distance </a:t>
            </a:r>
          </a:p>
          <a:p>
            <a:r>
              <a:rPr lang="en-US" dirty="0">
                <a:latin typeface="Ubuntu" panose="020B0504030602030204" pitchFamily="34" charset="0"/>
              </a:rPr>
              <a:t>Partitioning Around Medoids (PAM)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Aka K-medoids 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Data points serve as centers (medoids)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Used Gower distance</a:t>
            </a:r>
          </a:p>
          <a:p>
            <a:r>
              <a:rPr lang="en-US" dirty="0">
                <a:latin typeface="Ubuntu" panose="020B0504030602030204" pitchFamily="34" charset="0"/>
              </a:rPr>
              <a:t>Calculated Silhouette Width to estimate K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Measure of how similar an object is to its own cluster compared to other clusters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High values indicate good matching of object to own cluster</a:t>
            </a:r>
          </a:p>
          <a:p>
            <a:r>
              <a:rPr lang="en-US" dirty="0">
                <a:latin typeface="Ubuntu" panose="020B0504030602030204" pitchFamily="34" charset="0"/>
              </a:rPr>
              <a:t>Clusters Visualized using T-Distributed Stochastic Neighbor Embedding  (t-SNE)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Ordinates multidimensional data into lower number of dimensions</a:t>
            </a:r>
          </a:p>
          <a:p>
            <a:endParaRPr lang="en-US" dirty="0">
              <a:latin typeface="Ubuntu" panose="020B0504030602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97B161AB-3FC8-A540-B526-DDA74227538C}"/>
              </a:ext>
            </a:extLst>
          </p:cNvPr>
          <p:cNvSpPr/>
          <p:nvPr/>
        </p:nvSpPr>
        <p:spPr>
          <a:xfrm>
            <a:off x="7082003" y="1865685"/>
            <a:ext cx="1581707" cy="1459406"/>
          </a:xfrm>
          <a:prstGeom prst="wedgeRectCallout">
            <a:avLst>
              <a:gd name="adj1" fmla="val -196943"/>
              <a:gd name="adj2" fmla="val 370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Take </a:t>
            </a:r>
            <a:r>
              <a:rPr lang="en-US" dirty="0" err="1"/>
              <a:t>hyperparater</a:t>
            </a:r>
            <a:r>
              <a:rPr lang="en-US" dirty="0"/>
              <a:t> K number of cluster to form</a:t>
            </a:r>
          </a:p>
        </p:txBody>
      </p:sp>
    </p:spTree>
    <p:extLst>
      <p:ext uri="{BB962C8B-B14F-4D97-AF65-F5344CB8AC3E}">
        <p14:creationId xmlns:p14="http://schemas.microsoft.com/office/powerpoint/2010/main" val="305189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1A4B8A03-0952-0B4B-AD7C-63601E552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" b="-1"/>
          <a:stretch/>
        </p:blipFill>
        <p:spPr>
          <a:xfrm>
            <a:off x="1274619" y="914407"/>
            <a:ext cx="4788788" cy="3227288"/>
          </a:xfrm>
          <a:prstGeom prst="rect">
            <a:avLst/>
          </a:prstGeom>
        </p:spPr>
      </p:pic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5529A439-DA4C-5740-88B6-A3C2E0827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737" y="914407"/>
            <a:ext cx="4788789" cy="3237682"/>
          </a:xfrm>
          <a:prstGeom prst="rect">
            <a:avLst/>
          </a:prstGeom>
        </p:spPr>
      </p:pic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995B8B74-B2EF-3543-9328-9D03EEDB15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712"/>
          <a:stretch/>
        </p:blipFill>
        <p:spPr>
          <a:xfrm>
            <a:off x="6563109" y="4053780"/>
            <a:ext cx="4773417" cy="2784764"/>
          </a:xfrm>
          <a:prstGeom prst="rect">
            <a:avLst/>
          </a:prstGeom>
        </p:spPr>
      </p:pic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2FCEFBDF-1002-324A-A632-7BFC60CC80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12"/>
          <a:stretch/>
        </p:blipFill>
        <p:spPr>
          <a:xfrm>
            <a:off x="1274619" y="4073236"/>
            <a:ext cx="4773415" cy="2784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EE590-B357-434C-BE56-53AD7A9C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001" y="62812"/>
            <a:ext cx="11029616" cy="988332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Silhouette width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10069B-00FB-424E-B454-DD31F534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7210" y="973846"/>
            <a:ext cx="3150300" cy="557784"/>
          </a:xfrm>
        </p:spPr>
        <p:txBody>
          <a:bodyPr/>
          <a:lstStyle/>
          <a:p>
            <a:r>
              <a:rPr lang="en-US" dirty="0"/>
              <a:t>Min max normalization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608CCF-B4EF-F44E-A5C4-E842784AA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31116" y="969016"/>
            <a:ext cx="3150299" cy="562614"/>
          </a:xfrm>
        </p:spPr>
        <p:txBody>
          <a:bodyPr/>
          <a:lstStyle/>
          <a:p>
            <a:r>
              <a:rPr lang="en-US" dirty="0"/>
              <a:t>Log normalization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C9FCD6F3-DE9D-284E-A980-998657077C95}"/>
              </a:ext>
            </a:extLst>
          </p:cNvPr>
          <p:cNvSpPr txBox="1">
            <a:spLocks/>
          </p:cNvSpPr>
          <p:nvPr/>
        </p:nvSpPr>
        <p:spPr>
          <a:xfrm>
            <a:off x="197534" y="2037562"/>
            <a:ext cx="1381887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Kmeans</a:t>
            </a:r>
            <a:endParaRPr lang="en-US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37098242-D5F4-3441-8F83-55C398ADCE2E}"/>
              </a:ext>
            </a:extLst>
          </p:cNvPr>
          <p:cNvSpPr txBox="1">
            <a:spLocks/>
          </p:cNvSpPr>
          <p:nvPr/>
        </p:nvSpPr>
        <p:spPr>
          <a:xfrm>
            <a:off x="197534" y="4781652"/>
            <a:ext cx="836941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PAM</a:t>
            </a:r>
          </a:p>
        </p:txBody>
      </p:sp>
    </p:spTree>
    <p:extLst>
      <p:ext uri="{BB962C8B-B14F-4D97-AF65-F5344CB8AC3E}">
        <p14:creationId xmlns:p14="http://schemas.microsoft.com/office/powerpoint/2010/main" val="2156530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E590-B357-434C-BE56-53AD7A9C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11" y="239710"/>
            <a:ext cx="11029616" cy="988332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Confusion Matrices PAM vs </a:t>
            </a:r>
            <a:r>
              <a:rPr lang="en-US" dirty="0" err="1">
                <a:latin typeface="Ubuntu" panose="020B0504030602030204" pitchFamily="34" charset="0"/>
                <a:cs typeface="Calibri" panose="020F0502020204030204" pitchFamily="34" charset="0"/>
              </a:rPr>
              <a:t>Kmeans</a:t>
            </a:r>
            <a:endParaRPr lang="en-US" dirty="0">
              <a:latin typeface="Ubuntu" panose="020B0504030602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10069B-00FB-424E-B454-DD31F534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9502" y="1426422"/>
            <a:ext cx="3150300" cy="557784"/>
          </a:xfrm>
        </p:spPr>
        <p:txBody>
          <a:bodyPr/>
          <a:lstStyle/>
          <a:p>
            <a:r>
              <a:rPr lang="en-US" dirty="0"/>
              <a:t>Min max normalization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608CCF-B4EF-F44E-A5C4-E842784AA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03408" y="1421592"/>
            <a:ext cx="3150299" cy="562614"/>
          </a:xfrm>
        </p:spPr>
        <p:txBody>
          <a:bodyPr/>
          <a:lstStyle/>
          <a:p>
            <a:r>
              <a:rPr lang="en-US" dirty="0"/>
              <a:t>Log normalization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C9FCD6F3-DE9D-284E-A980-998657077C95}"/>
              </a:ext>
            </a:extLst>
          </p:cNvPr>
          <p:cNvSpPr txBox="1">
            <a:spLocks/>
          </p:cNvSpPr>
          <p:nvPr/>
        </p:nvSpPr>
        <p:spPr>
          <a:xfrm>
            <a:off x="197534" y="2037562"/>
            <a:ext cx="1381887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 Clusters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37098242-D5F4-3441-8F83-55C398ADCE2E}"/>
              </a:ext>
            </a:extLst>
          </p:cNvPr>
          <p:cNvSpPr txBox="1">
            <a:spLocks/>
          </p:cNvSpPr>
          <p:nvPr/>
        </p:nvSpPr>
        <p:spPr>
          <a:xfrm>
            <a:off x="197533" y="4781652"/>
            <a:ext cx="1852940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 Clusters</a:t>
            </a:r>
          </a:p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F994AC-B6D1-BC4E-A227-22821615F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483353"/>
              </p:ext>
            </p:extLst>
          </p:nvPr>
        </p:nvGraphicFramePr>
        <p:xfrm>
          <a:off x="1951499" y="2379869"/>
          <a:ext cx="252436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1454">
                  <a:extLst>
                    <a:ext uri="{9D8B030D-6E8A-4147-A177-3AD203B41FA5}">
                      <a16:colId xmlns:a16="http://schemas.microsoft.com/office/drawing/2014/main" val="2131210673"/>
                    </a:ext>
                  </a:extLst>
                </a:gridCol>
                <a:gridCol w="841454">
                  <a:extLst>
                    <a:ext uri="{9D8B030D-6E8A-4147-A177-3AD203B41FA5}">
                      <a16:colId xmlns:a16="http://schemas.microsoft.com/office/drawing/2014/main" val="2156571759"/>
                    </a:ext>
                  </a:extLst>
                </a:gridCol>
                <a:gridCol w="841454">
                  <a:extLst>
                    <a:ext uri="{9D8B030D-6E8A-4147-A177-3AD203B41FA5}">
                      <a16:colId xmlns:a16="http://schemas.microsoft.com/office/drawing/2014/main" val="83502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255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542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68700271"/>
                  </a:ext>
                </a:extLst>
              </a:tr>
            </a:tbl>
          </a:graphicData>
        </a:graphic>
      </p:graphicFrame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2DF70ED2-0854-F744-B356-8DC6DE656A45}"/>
              </a:ext>
            </a:extLst>
          </p:cNvPr>
          <p:cNvSpPr txBox="1">
            <a:spLocks/>
          </p:cNvSpPr>
          <p:nvPr/>
        </p:nvSpPr>
        <p:spPr>
          <a:xfrm rot="16200000">
            <a:off x="952706" y="2551865"/>
            <a:ext cx="1381887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Kmeans</a:t>
            </a:r>
            <a:endParaRPr lang="en-US" sz="1800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1ADFBEB8-ECB3-A74B-994E-039D62EC6117}"/>
              </a:ext>
            </a:extLst>
          </p:cNvPr>
          <p:cNvSpPr txBox="1">
            <a:spLocks/>
          </p:cNvSpPr>
          <p:nvPr/>
        </p:nvSpPr>
        <p:spPr>
          <a:xfrm>
            <a:off x="2795738" y="1920039"/>
            <a:ext cx="836941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PAM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200D326-BF83-DB4A-8E5F-A22644097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597559"/>
              </p:ext>
            </p:extLst>
          </p:nvPr>
        </p:nvGraphicFramePr>
        <p:xfrm>
          <a:off x="7196208" y="2379869"/>
          <a:ext cx="252436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1454">
                  <a:extLst>
                    <a:ext uri="{9D8B030D-6E8A-4147-A177-3AD203B41FA5}">
                      <a16:colId xmlns:a16="http://schemas.microsoft.com/office/drawing/2014/main" val="2131210673"/>
                    </a:ext>
                  </a:extLst>
                </a:gridCol>
                <a:gridCol w="841454">
                  <a:extLst>
                    <a:ext uri="{9D8B030D-6E8A-4147-A177-3AD203B41FA5}">
                      <a16:colId xmlns:a16="http://schemas.microsoft.com/office/drawing/2014/main" val="2156571759"/>
                    </a:ext>
                  </a:extLst>
                </a:gridCol>
                <a:gridCol w="841454">
                  <a:extLst>
                    <a:ext uri="{9D8B030D-6E8A-4147-A177-3AD203B41FA5}">
                      <a16:colId xmlns:a16="http://schemas.microsoft.com/office/drawing/2014/main" val="83502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255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542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68700271"/>
                  </a:ext>
                </a:extLst>
              </a:tr>
            </a:tbl>
          </a:graphicData>
        </a:graphic>
      </p:graphicFrame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5553A589-872E-0B47-A599-04357C3B42EB}"/>
              </a:ext>
            </a:extLst>
          </p:cNvPr>
          <p:cNvSpPr txBox="1">
            <a:spLocks/>
          </p:cNvSpPr>
          <p:nvPr/>
        </p:nvSpPr>
        <p:spPr>
          <a:xfrm rot="16200000">
            <a:off x="6197415" y="2551865"/>
            <a:ext cx="1381887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Kmeans</a:t>
            </a:r>
            <a:endParaRPr lang="en-US" sz="1800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1AE4E182-36E4-9A40-BF4B-F2139313CEE4}"/>
              </a:ext>
            </a:extLst>
          </p:cNvPr>
          <p:cNvSpPr txBox="1">
            <a:spLocks/>
          </p:cNvSpPr>
          <p:nvPr/>
        </p:nvSpPr>
        <p:spPr>
          <a:xfrm>
            <a:off x="8040447" y="1920039"/>
            <a:ext cx="836941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PAM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2E4BD90C-6440-9549-B7F8-40C3BE58CA59}"/>
              </a:ext>
            </a:extLst>
          </p:cNvPr>
          <p:cNvSpPr txBox="1">
            <a:spLocks/>
          </p:cNvSpPr>
          <p:nvPr/>
        </p:nvSpPr>
        <p:spPr>
          <a:xfrm rot="16200000">
            <a:off x="924998" y="4812310"/>
            <a:ext cx="1381887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Kmeans</a:t>
            </a:r>
            <a:endParaRPr lang="en-US" sz="1800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B46413A-986A-384B-AC2E-ADDB5457C35F}"/>
              </a:ext>
            </a:extLst>
          </p:cNvPr>
          <p:cNvSpPr txBox="1">
            <a:spLocks/>
          </p:cNvSpPr>
          <p:nvPr/>
        </p:nvSpPr>
        <p:spPr>
          <a:xfrm>
            <a:off x="2768030" y="4180484"/>
            <a:ext cx="836941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PAM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747B07-B0BE-E844-838C-AAC68CBC5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168831"/>
              </p:ext>
            </p:extLst>
          </p:nvPr>
        </p:nvGraphicFramePr>
        <p:xfrm>
          <a:off x="1875750" y="4738268"/>
          <a:ext cx="2837804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9451">
                  <a:extLst>
                    <a:ext uri="{9D8B030D-6E8A-4147-A177-3AD203B41FA5}">
                      <a16:colId xmlns:a16="http://schemas.microsoft.com/office/drawing/2014/main" val="656514244"/>
                    </a:ext>
                  </a:extLst>
                </a:gridCol>
                <a:gridCol w="709451">
                  <a:extLst>
                    <a:ext uri="{9D8B030D-6E8A-4147-A177-3AD203B41FA5}">
                      <a16:colId xmlns:a16="http://schemas.microsoft.com/office/drawing/2014/main" val="2526911747"/>
                    </a:ext>
                  </a:extLst>
                </a:gridCol>
                <a:gridCol w="709451">
                  <a:extLst>
                    <a:ext uri="{9D8B030D-6E8A-4147-A177-3AD203B41FA5}">
                      <a16:colId xmlns:a16="http://schemas.microsoft.com/office/drawing/2014/main" val="427301418"/>
                    </a:ext>
                  </a:extLst>
                </a:gridCol>
                <a:gridCol w="709451">
                  <a:extLst>
                    <a:ext uri="{9D8B030D-6E8A-4147-A177-3AD203B41FA5}">
                      <a16:colId xmlns:a16="http://schemas.microsoft.com/office/drawing/2014/main" val="2193949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25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203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679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49254926"/>
                  </a:ext>
                </a:extLst>
              </a:tr>
            </a:tbl>
          </a:graphicData>
        </a:graphic>
      </p:graphicFrame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13E63F35-1FEF-E542-B767-EE4F64D71188}"/>
              </a:ext>
            </a:extLst>
          </p:cNvPr>
          <p:cNvSpPr txBox="1">
            <a:spLocks/>
          </p:cNvSpPr>
          <p:nvPr/>
        </p:nvSpPr>
        <p:spPr>
          <a:xfrm rot="16200000">
            <a:off x="6217748" y="4812310"/>
            <a:ext cx="1381887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Kmeans</a:t>
            </a:r>
            <a:endParaRPr lang="en-US" sz="1800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363B17C3-28D6-D747-B935-1AED5E55C1D2}"/>
              </a:ext>
            </a:extLst>
          </p:cNvPr>
          <p:cNvSpPr txBox="1">
            <a:spLocks/>
          </p:cNvSpPr>
          <p:nvPr/>
        </p:nvSpPr>
        <p:spPr>
          <a:xfrm>
            <a:off x="8060780" y="4180484"/>
            <a:ext cx="836941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PAM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F328AED4-4520-B84B-A8E6-60A152132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97787"/>
              </p:ext>
            </p:extLst>
          </p:nvPr>
        </p:nvGraphicFramePr>
        <p:xfrm>
          <a:off x="7168500" y="4738268"/>
          <a:ext cx="2837804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9451">
                  <a:extLst>
                    <a:ext uri="{9D8B030D-6E8A-4147-A177-3AD203B41FA5}">
                      <a16:colId xmlns:a16="http://schemas.microsoft.com/office/drawing/2014/main" val="656514244"/>
                    </a:ext>
                  </a:extLst>
                </a:gridCol>
                <a:gridCol w="709451">
                  <a:extLst>
                    <a:ext uri="{9D8B030D-6E8A-4147-A177-3AD203B41FA5}">
                      <a16:colId xmlns:a16="http://schemas.microsoft.com/office/drawing/2014/main" val="2526911747"/>
                    </a:ext>
                  </a:extLst>
                </a:gridCol>
                <a:gridCol w="709451">
                  <a:extLst>
                    <a:ext uri="{9D8B030D-6E8A-4147-A177-3AD203B41FA5}">
                      <a16:colId xmlns:a16="http://schemas.microsoft.com/office/drawing/2014/main" val="427301418"/>
                    </a:ext>
                  </a:extLst>
                </a:gridCol>
                <a:gridCol w="709451">
                  <a:extLst>
                    <a:ext uri="{9D8B030D-6E8A-4147-A177-3AD203B41FA5}">
                      <a16:colId xmlns:a16="http://schemas.microsoft.com/office/drawing/2014/main" val="2193949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25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203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679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49254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887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E590-B357-434C-BE56-53AD7A9C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863" y="216734"/>
            <a:ext cx="11029616" cy="1188720"/>
          </a:xfrm>
        </p:spPr>
        <p:txBody>
          <a:bodyPr/>
          <a:lstStyle/>
          <a:p>
            <a:r>
              <a:rPr lang="en-US" dirty="0" err="1">
                <a:latin typeface="Ubuntu" panose="020B0504030602030204" pitchFamily="34" charset="0"/>
                <a:cs typeface="Calibri" panose="020F0502020204030204" pitchFamily="34" charset="0"/>
              </a:rPr>
              <a:t>Kmeans</a:t>
            </a:r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 k = 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29EE35B-4978-3C45-AC50-7D1AF04BCDCC}"/>
              </a:ext>
            </a:extLst>
          </p:cNvPr>
          <p:cNvSpPr txBox="1">
            <a:spLocks/>
          </p:cNvSpPr>
          <p:nvPr/>
        </p:nvSpPr>
        <p:spPr>
          <a:xfrm>
            <a:off x="444883" y="1657332"/>
            <a:ext cx="3150300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Min max normalization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4459009-A4C3-2144-8E3B-D315513D41F0}"/>
              </a:ext>
            </a:extLst>
          </p:cNvPr>
          <p:cNvSpPr txBox="1">
            <a:spLocks/>
          </p:cNvSpPr>
          <p:nvPr/>
        </p:nvSpPr>
        <p:spPr>
          <a:xfrm>
            <a:off x="6375339" y="1652502"/>
            <a:ext cx="3150299" cy="562614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Log normalization</a:t>
            </a:r>
          </a:p>
        </p:txBody>
      </p:sp>
      <p:pic>
        <p:nvPicPr>
          <p:cNvPr id="9" name="Picture 8" descr="A picture containing photo, table, white, light&#10;&#10;Description automatically generated">
            <a:extLst>
              <a:ext uri="{FF2B5EF4-FFF2-40B4-BE49-F238E27FC236}">
                <a16:creationId xmlns:a16="http://schemas.microsoft.com/office/drawing/2014/main" id="{A89B789A-74A8-B34D-8F5D-7E378D7F3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7"/>
          <a:stretch/>
        </p:blipFill>
        <p:spPr>
          <a:xfrm>
            <a:off x="70218" y="2402067"/>
            <a:ext cx="5887238" cy="4041636"/>
          </a:xfrm>
          <a:prstGeom prst="rect">
            <a:avLst/>
          </a:prstGeom>
        </p:spPr>
      </p:pic>
      <p:pic>
        <p:nvPicPr>
          <p:cNvPr id="11" name="Picture 10" descr="A picture containing photo, white, light, table&#10;&#10;Description automatically generated">
            <a:extLst>
              <a:ext uri="{FF2B5EF4-FFF2-40B4-BE49-F238E27FC236}">
                <a16:creationId xmlns:a16="http://schemas.microsoft.com/office/drawing/2014/main" id="{9870632C-B8D3-BC4A-9AD4-1ED87762D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85"/>
          <a:stretch/>
        </p:blipFill>
        <p:spPr>
          <a:xfrm>
            <a:off x="6036323" y="2290052"/>
            <a:ext cx="6085459" cy="417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679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882</Words>
  <Application>Microsoft Office PowerPoint</Application>
  <PresentationFormat>Widescreen</PresentationFormat>
  <Paragraphs>348</Paragraphs>
  <Slides>18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Tw Cen MT</vt:lpstr>
      <vt:lpstr>Ubuntu</vt:lpstr>
      <vt:lpstr>Wingdings 2</vt:lpstr>
      <vt:lpstr>DividendVTI</vt:lpstr>
      <vt:lpstr>A Tale of two Machine-learning Methods</vt:lpstr>
      <vt:lpstr>Gapminder “Fact Tank”</vt:lpstr>
      <vt:lpstr>Data preprocessing</vt:lpstr>
      <vt:lpstr>Features selected</vt:lpstr>
      <vt:lpstr>Our dataset, visualized (1970-2008)</vt:lpstr>
      <vt:lpstr>Clustering Methods</vt:lpstr>
      <vt:lpstr>Silhouette width</vt:lpstr>
      <vt:lpstr>Confusion Matrices PAM vs Kmeans</vt:lpstr>
      <vt:lpstr>Kmeans k = 2</vt:lpstr>
      <vt:lpstr>Kmeans k = 3</vt:lpstr>
      <vt:lpstr>PAM k = 2</vt:lpstr>
      <vt:lpstr>PAM k = 3</vt:lpstr>
      <vt:lpstr>PowerPoint Presentation</vt:lpstr>
      <vt:lpstr>RULE LEARNING Methods</vt:lpstr>
      <vt:lpstr>RULE LEARNING Results</vt:lpstr>
      <vt:lpstr>Looking for Interesting Rules</vt:lpstr>
      <vt:lpstr>Rules Decade by decade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Tale of two Methods</dc:title>
  <dc:creator>Blumberg, Kai - (kblumberg)</dc:creator>
  <cp:lastModifiedBy>Matt Miller</cp:lastModifiedBy>
  <cp:revision>46</cp:revision>
  <dcterms:created xsi:type="dcterms:W3CDTF">2019-12-10T04:58:01Z</dcterms:created>
  <dcterms:modified xsi:type="dcterms:W3CDTF">2019-12-11T19:57:59Z</dcterms:modified>
</cp:coreProperties>
</file>